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0" r:id="rId2"/>
    <p:sldId id="419" r:id="rId3"/>
    <p:sldId id="434" r:id="rId4"/>
    <p:sldId id="444" r:id="rId5"/>
    <p:sldId id="440" r:id="rId6"/>
    <p:sldId id="441" r:id="rId7"/>
    <p:sldId id="44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FF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/>
    <p:restoredTop sz="94660"/>
  </p:normalViewPr>
  <p:slideViewPr>
    <p:cSldViewPr snapToGrid="0" showGuides="1">
      <p:cViewPr varScale="1">
        <p:scale>
          <a:sx n="91" d="100"/>
          <a:sy n="91" d="100"/>
        </p:scale>
        <p:origin x="594" y="78"/>
      </p:cViewPr>
      <p:guideLst>
        <p:guide orient="horz" pos="2160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rtlCol="0" anchor="t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>
                <a:sym typeface="+mn-ea"/>
              </a:rPr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  <a:p>
            <a:pPr lvl="1"/>
            <a:r>
              <a:rPr noProof="1">
                <a:sym typeface="+mn-ea"/>
              </a:rPr>
              <a:t>第二级</a:t>
            </a:r>
          </a:p>
          <a:p>
            <a:pPr lvl="2"/>
            <a:r>
              <a:rPr noProof="1">
                <a:sym typeface="+mn-ea"/>
              </a:rPr>
              <a:t>第三级</a:t>
            </a:r>
          </a:p>
          <a:p>
            <a:pPr lvl="3"/>
            <a:r>
              <a:rPr noProof="1">
                <a:sym typeface="+mn-ea"/>
              </a:rPr>
              <a:t>第四级</a:t>
            </a:r>
          </a:p>
          <a:p>
            <a:pPr lvl="4"/>
            <a:r>
              <a:rPr noProof="1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noProof="1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wrap="square" lIns="90000" tIns="46800" rIns="90000" bIns="46800" numCol="1" rtlCol="0" anchor="t" anchorCtr="0" compatLnSpc="1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noProof="1">
                <a:sym typeface="+mn-ea"/>
              </a:rPr>
              <a:t>单击此处编辑母版文本样式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 noProof="1">
                <a:sym typeface="+mn-ea"/>
              </a:rPr>
              <a:t>单击此处编辑母版标题样式</a:t>
            </a:r>
            <a:endParaRPr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608013" y="608013"/>
            <a:ext cx="10969625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170" tIns="46990" rIns="90170" bIns="4699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608013" y="1490663"/>
            <a:ext cx="10969625" cy="47593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2B2464-9E9D-4CD3-9DDB-672AD680ED4A}" type="datetimeFigureOut">
              <a:rPr kumimoji="0" lang="zh-CN" altLang="en-US" sz="10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2021/11/2</a:t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defRPr sz="1000" baseline="0" noProof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en-US" dirty="0">
                <a:latin typeface="Arial" panose="020B0604020202020204" pitchFamily="34" charset="0"/>
              </a:r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0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tabLst>
          <a:tab pos="1609725" algn="l"/>
        </a:tabLst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xzzyb.zjxz.cn/we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 descr="图片202005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文本框 8"/>
          <p:cNvSpPr txBox="1"/>
          <p:nvPr/>
        </p:nvSpPr>
        <p:spPr>
          <a:xfrm>
            <a:off x="4387850" y="557213"/>
            <a:ext cx="7612063" cy="5273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 eaLnBrk="1" hangingPunct="1">
              <a:lnSpc>
                <a:spcPts val="38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solidFill>
                  <a:srgbClr val="00B050"/>
                </a:solidFill>
                <a:latin typeface="微软雅黑" panose="020B0503020204020204" pitchFamily="34" charset="-122"/>
              </a:rPr>
              <a:t>课堂常规管理：</a:t>
            </a:r>
            <a:endParaRPr lang="en-US" altLang="zh-CN" sz="2000" dirty="0">
              <a:solidFill>
                <a:srgbClr val="00B05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ts val="38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1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组织学生使用战疫宝系统扫描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座位二维码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签到；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ts val="38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核查缺勤学生，展示缺勤名单，请班干部提醒学生到课；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ts val="3800"/>
              </a:lnSpc>
              <a:spcAft>
                <a:spcPct val="0"/>
              </a:spcAft>
              <a:buFontTx/>
              <a:buNone/>
            </a:pPr>
            <a:r>
              <a:rPr lang="" altLang="en-US" sz="2000" dirty="0">
                <a:solidFill>
                  <a:srgbClr val="FFC000"/>
                </a:solidFill>
                <a:latin typeface="微软雅黑" panose="020B0503020204020204" pitchFamily="34" charset="-122"/>
              </a:rPr>
              <a:t>突发应急处置：</a:t>
            </a:r>
            <a:endParaRPr lang="en-US" altLang="zh-CN" sz="2000" dirty="0">
              <a:solidFill>
                <a:srgbClr val="FFC00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1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请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班干部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维持教室秩序；引导疑似学生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戴好口罩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，并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转移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到教学楼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临时观察点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2.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到达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临时观察点后，电话通知学生所在二级学院学工办老师，同时通知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医务室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3.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学工办老师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到达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并完成学生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交接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后，返回教室继续上课；</a:t>
            </a:r>
          </a:p>
          <a:p>
            <a:pPr marL="0" lvl="0" indent="0" eaLnBrk="1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4.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完成课堂教学后，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等待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学工办老师通知下一步行动；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</a:endParaRPr>
          </a:p>
          <a:p>
            <a:pPr marL="0" lvl="0" indent="0" eaLnBrk="1" hangingPunct="1">
              <a:lnSpc>
                <a:spcPct val="150000"/>
              </a:lnSpc>
              <a:spcAft>
                <a:spcPct val="0"/>
              </a:spcAft>
              <a:buFontTx/>
              <a:buNone/>
            </a:pP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5.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提醒学生有序从教学楼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</a:rPr>
              <a:t>西头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</a:rPr>
              <a:t>楼梯离开。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300663" y="122238"/>
            <a:ext cx="61991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eaLnBrk="1" fontAlgn="auto" hangingPunct="1">
              <a:buClrTx/>
              <a:buSzTx/>
              <a:buFont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常态化疫情防控下课堂教学管理要点（教师）</a:t>
            </a:r>
          </a:p>
        </p:txBody>
      </p:sp>
      <p:pic>
        <p:nvPicPr>
          <p:cNvPr id="2053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350" y="71438"/>
            <a:ext cx="517525" cy="51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图片 1" descr="QQ图片20181224111335"/>
          <p:cNvPicPr>
            <a:picLocks noChangeAspect="1"/>
          </p:cNvPicPr>
          <p:nvPr/>
        </p:nvPicPr>
        <p:blipFill>
          <a:blip r:embed="rId6"/>
          <a:srcRect l="11127" t="50436" r="24332" b="27521"/>
          <a:stretch>
            <a:fillRect/>
          </a:stretch>
        </p:blipFill>
        <p:spPr>
          <a:xfrm>
            <a:off x="0" y="-141287"/>
            <a:ext cx="3690938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23508" y="2365958"/>
            <a:ext cx="4195763" cy="115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医务室联系电话：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微软雅黑" panose="020B0503020204020204" pitchFamily="34" charset="-122"/>
                <a:cs typeface="+mn-ea"/>
                <a:sym typeface="+mn-ea"/>
              </a:rPr>
              <a:t>88220120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微软雅黑" panose="020B0503020204020204" pitchFamily="34" charset="-122"/>
              <a:cs typeface="+mn-ea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二级学院学工办老师电话如下：</a:t>
            </a: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9408236"/>
              </p:ext>
            </p:extLst>
          </p:nvPr>
        </p:nvGraphicFramePr>
        <p:xfrm>
          <a:off x="213678" y="3631196"/>
          <a:ext cx="4094161" cy="1952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二级</a:t>
                      </a: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学院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姓名</a:t>
                      </a:r>
                      <a:endParaRPr lang="zh-CN" altLang="en-US" sz="1100" b="1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手机</a:t>
                      </a:r>
                      <a:r>
                        <a:rPr lang="zh-CN" altLang="en-US" sz="1100" b="1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长号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1" dirty="0">
                          <a:solidFill>
                            <a:srgbClr val="000000"/>
                          </a:solidFill>
                          <a:latin typeface="华文细黑" pitchFamily="2" charset="-122"/>
                          <a:ea typeface="华文细黑" pitchFamily="2" charset="-122"/>
                        </a:rPr>
                        <a:t>移动短号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商学院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倪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17855881892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656892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法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黄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18257972018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662018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文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余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18757606790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676790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设计艺术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陈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18267915309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615309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理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林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13868922105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677105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94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工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学院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邢</a:t>
                      </a:r>
                      <a:r>
                        <a:rPr lang="zh-CN" sz="1100" b="0" dirty="0">
                          <a:solidFill>
                            <a:srgbClr val="000000"/>
                          </a:solidFill>
                          <a:latin typeface="+mn-ea"/>
                          <a:sym typeface="+mn-ea"/>
                        </a:rPr>
                        <a:t>老师</a:t>
                      </a:r>
                      <a:endParaRPr lang="zh-CN" altLang="en-US" sz="1100" b="0" dirty="0">
                        <a:solidFill>
                          <a:srgbClr val="000000"/>
                        </a:solidFill>
                        <a:latin typeface="+mn-ea"/>
                        <a:sym typeface="+mn-ea"/>
                      </a:endParaRP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15905891191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100" b="0" dirty="0">
                          <a:solidFill>
                            <a:srgbClr val="000000"/>
                          </a:solidFill>
                          <a:latin typeface="+mn-ea"/>
                        </a:rPr>
                        <a:t>651191</a:t>
                      </a:r>
                    </a:p>
                  </a:txBody>
                  <a:tcPr marL="3149" marR="3149" marT="3152" marB="11347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129540" y="1765935"/>
            <a:ext cx="25495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/>
              <a:t>警务室联系电话：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72995" y="1565910"/>
            <a:ext cx="171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88220110</a:t>
            </a:r>
            <a:r>
              <a:rPr lang="en-US" altLang="zh-CN" sz="2400">
                <a:solidFill>
                  <a:srgbClr val="FF0000"/>
                </a:solidFill>
              </a:rPr>
              <a:t>                    </a:t>
            </a:r>
            <a:r>
              <a:rPr lang="en-US" altLang="zh-CN" sz="24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+mn-ea"/>
                <a:sym typeface="+mn-ea"/>
              </a:rPr>
              <a:t>88138110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375" y="379413"/>
            <a:ext cx="10969625" cy="774700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临时观察点位置、进出大楼行进示意图（例）</a:t>
            </a:r>
          </a:p>
        </p:txBody>
      </p:sp>
      <p:pic>
        <p:nvPicPr>
          <p:cNvPr id="5123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8" y="2089150"/>
            <a:ext cx="11125200" cy="3906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文本框 2"/>
          <p:cNvSpPr txBox="1"/>
          <p:nvPr/>
        </p:nvSpPr>
        <p:spPr>
          <a:xfrm>
            <a:off x="3543300" y="6149975"/>
            <a:ext cx="434816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Tips</a:t>
            </a:r>
            <a:r>
              <a:rPr lang="zh-CN" altLang="en-US" b="1" dirty="0">
                <a:solidFill>
                  <a:srgbClr val="FF0000"/>
                </a:solidFill>
              </a:rPr>
              <a:t>：各楼层详见讲台上的防疫温馨提示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938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战疫宝系统教师</a:t>
            </a: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PC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端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核对签到情况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操作步骤</a:t>
            </a:r>
          </a:p>
        </p:txBody>
      </p:sp>
      <p:pic>
        <p:nvPicPr>
          <p:cNvPr id="9219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" y="3659188"/>
            <a:ext cx="3582988" cy="307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4" name="文本框 2"/>
          <p:cNvSpPr txBox="1"/>
          <p:nvPr/>
        </p:nvSpPr>
        <p:spPr>
          <a:xfrm>
            <a:off x="255588" y="1198562"/>
            <a:ext cx="3381375" cy="20467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sz="16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0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400" kern="1200" spc="15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</a:lstStyle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打开浏览器登录课堂考勤系统：</a:t>
            </a:r>
            <a:r>
              <a:rPr lang="zh-CN" altLang="en-US" sz="2000" dirty="0">
                <a:solidFill>
                  <a:srgbClr val="0070C0"/>
                </a:solidFill>
                <a:hlinkClick r:id="rId3"/>
              </a:rPr>
              <a:t>http://xzzyb.zjxz.cn/web</a:t>
            </a:r>
            <a:endParaRPr lang="en-US" altLang="zh-CN" sz="2000" dirty="0">
              <a:solidFill>
                <a:srgbClr val="0070C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zh-CN" sz="1100" dirty="0">
              <a:solidFill>
                <a:srgbClr val="0070C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zh-CN" sz="2000" dirty="0">
              <a:solidFill>
                <a:srgbClr val="0070C0"/>
              </a:solidFill>
            </a:endParaRPr>
          </a:p>
          <a:p>
            <a:pPr marL="0" lvl="0" indent="0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2000" dirty="0">
                <a:solidFill>
                  <a:srgbClr val="0070C0"/>
                </a:solidFill>
              </a:rPr>
              <a:t>可双击</a:t>
            </a:r>
            <a:r>
              <a:rPr lang="zh-CN" altLang="en-US" sz="2000" dirty="0">
                <a:solidFill>
                  <a:srgbClr val="FF0000"/>
                </a:solidFill>
              </a:rPr>
              <a:t>电脑桌面</a:t>
            </a:r>
            <a:r>
              <a:rPr lang="zh-CN" altLang="en-US" sz="2000" dirty="0">
                <a:solidFill>
                  <a:srgbClr val="0070C0"/>
                </a:solidFill>
              </a:rPr>
              <a:t>“</a:t>
            </a:r>
            <a:r>
              <a:rPr lang="zh-CN" altLang="en-US" sz="2000" dirty="0">
                <a:solidFill>
                  <a:srgbClr val="FFC000"/>
                </a:solidFill>
              </a:rPr>
              <a:t>课堂考勤系统</a:t>
            </a:r>
            <a:r>
              <a:rPr lang="zh-CN" altLang="en-US" sz="2000" dirty="0">
                <a:solidFill>
                  <a:srgbClr val="0070C0"/>
                </a:solidFill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</a:rPr>
              <a:t>快捷方式</a:t>
            </a:r>
            <a:r>
              <a:rPr lang="zh-CN" altLang="en-US" sz="2000" dirty="0">
                <a:solidFill>
                  <a:srgbClr val="0070C0"/>
                </a:solidFill>
              </a:rPr>
              <a:t>直接打开。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622550" y="2179638"/>
            <a:ext cx="1608138" cy="154463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3720586" y="3057177"/>
            <a:ext cx="7180096" cy="1883383"/>
            <a:chOff x="3720586" y="3057177"/>
            <a:chExt cx="7180096" cy="18833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0586" y="3057177"/>
              <a:ext cx="7180096" cy="1883383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4691063" y="4348588"/>
              <a:ext cx="5448300" cy="44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特别注意核对实际座位和系统占位，防止签到作弊。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/>
          <a:srcRect b="31230"/>
          <a:stretch/>
        </p:blipFill>
        <p:spPr>
          <a:xfrm>
            <a:off x="5296269" y="5095773"/>
            <a:ext cx="5954430" cy="15416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0688" y="783104"/>
            <a:ext cx="7703029" cy="2202940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>
            <a:off x="9688513" y="2446188"/>
            <a:ext cx="1654401" cy="60181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0515713" y="3048000"/>
            <a:ext cx="1657237" cy="1323439"/>
            <a:chOff x="10515713" y="3048000"/>
            <a:chExt cx="1657237" cy="1323439"/>
          </a:xfrm>
        </p:grpSpPr>
        <p:sp>
          <p:nvSpPr>
            <p:cNvPr id="9222" name="文本框 13"/>
            <p:cNvSpPr txBox="1"/>
            <p:nvPr/>
          </p:nvSpPr>
          <p:spPr>
            <a:xfrm>
              <a:off x="11045825" y="3048000"/>
              <a:ext cx="1127125" cy="1323439"/>
            </a:xfrm>
            <a:prstGeom prst="rect">
              <a:avLst/>
            </a:prstGeom>
            <a:noFill/>
            <a:ln w="9525" cap="flat" cmpd="sng">
              <a:solidFill>
                <a:srgbClr val="00B05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228600" indent="-228600" algn="l" rtl="0" eaLnBrk="0" fontAlgn="base" hangingPunct="0">
                <a:lnSpc>
                  <a:spcPct val="130000"/>
                </a:lnSpc>
                <a:spcBef>
                  <a:spcPct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kern="1200" spc="15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0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sz="1600" kern="1200" spc="15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0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</a:tabLst>
                <a:defRPr sz="1600" kern="1200" spc="15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0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300"/>
                </a:spcAft>
                <a:buFont typeface="Wingdings" panose="05000000000000000000" pitchFamily="2" charset="2"/>
                <a:buChar char=""/>
                <a:tabLst>
                  <a:tab pos="1609725" algn="l"/>
                </a:tabLst>
                <a:defRPr sz="1400" kern="1200" spc="15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0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tabLst>
                  <a:tab pos="1609725" algn="l"/>
                </a:tabLst>
                <a:defRPr sz="1400" kern="1200" spc="150">
                  <a:solidFill>
                    <a:srgbClr val="59595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</a:lstStyle>
            <a:p>
              <a:pPr marL="0" lvl="0" indent="0">
                <a:lnSpc>
                  <a:spcPct val="100000"/>
                </a:lnSpc>
                <a:spcAft>
                  <a:spcPct val="0"/>
                </a:spcAft>
                <a:buFontTx/>
                <a:buNone/>
              </a:pPr>
              <a:r>
                <a:rPr lang="zh-CN" altLang="en-US" sz="1600" dirty="0">
                  <a:solidFill>
                    <a:srgbClr val="00B050"/>
                  </a:solidFill>
                </a:rPr>
                <a:t>点击具体统计数字，可查看具体学生名单</a:t>
              </a: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 flipV="1">
              <a:off x="10515713" y="3323628"/>
              <a:ext cx="530114" cy="8314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31" name="直接箭头连接符 30"/>
          <p:cNvCxnSpPr/>
          <p:nvPr/>
        </p:nvCxnSpPr>
        <p:spPr>
          <a:xfrm flipH="1">
            <a:off x="11016284" y="4390162"/>
            <a:ext cx="442628" cy="70561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6096000" y="1666935"/>
            <a:ext cx="4920284" cy="441325"/>
            <a:chOff x="6096000" y="1666935"/>
            <a:chExt cx="4920284" cy="441325"/>
          </a:xfrm>
        </p:grpSpPr>
        <p:sp>
          <p:nvSpPr>
            <p:cNvPr id="14" name="矩形 13"/>
            <p:cNvSpPr/>
            <p:nvPr/>
          </p:nvSpPr>
          <p:spPr>
            <a:xfrm>
              <a:off x="6096000" y="1666935"/>
              <a:ext cx="4179888" cy="441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考勤统计数据可在相应页面</a:t>
              </a:r>
              <a:r>
                <a:rPr kumimoji="0" lang="zh-CN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导出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33" name="直接箭头连接符 32"/>
            <p:cNvCxnSpPr/>
            <p:nvPr/>
          </p:nvCxnSpPr>
          <p:spPr>
            <a:xfrm flipV="1">
              <a:off x="9815740" y="1887597"/>
              <a:ext cx="1200544" cy="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188" y="7938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战疫宝系统教师</a:t>
            </a:r>
            <a:r>
              <a:rPr kumimoji="0" lang="en-US" altLang="zh-CN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PC</a:t>
            </a:r>
            <a:r>
              <a:rPr kumimoji="0" lang="zh-CN" altLang="en-US" sz="3600" b="1" i="0" u="none" strike="noStrike" kern="1200" cap="none" spc="30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端</a:t>
            </a:r>
            <a:r>
              <a:rPr kumimoji="0" lang="zh-CN" altLang="en-US" sz="3600" b="1" i="0" u="none" strike="noStrike" kern="1200" cap="none" spc="300" normalizeH="0" baseline="0" noProof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关停与变更</a:t>
            </a:r>
            <a:r>
              <a:rPr kumimoji="0" lang="zh-CN" altLang="en-US" sz="3600" b="1" i="0" u="none" strike="noStrike" kern="1200" cap="none" spc="300" normalizeH="0" baseline="0" noProof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操作</a:t>
            </a: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步骤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99" y="839177"/>
            <a:ext cx="7025868" cy="18514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414" y="812937"/>
            <a:ext cx="1440655" cy="1903949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2" name="组合 11"/>
          <p:cNvGrpSpPr/>
          <p:nvPr/>
        </p:nvGrpSpPr>
        <p:grpSpPr>
          <a:xfrm>
            <a:off x="7672552" y="2014067"/>
            <a:ext cx="2132862" cy="338554"/>
            <a:chOff x="7672552" y="2014067"/>
            <a:chExt cx="2132862" cy="338554"/>
          </a:xfrm>
        </p:grpSpPr>
        <p:cxnSp>
          <p:nvCxnSpPr>
            <p:cNvPr id="22" name="直接箭头连接符 21"/>
            <p:cNvCxnSpPr/>
            <p:nvPr/>
          </p:nvCxnSpPr>
          <p:spPr>
            <a:xfrm>
              <a:off x="7672552" y="2352621"/>
              <a:ext cx="2132862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/>
            <p:cNvSpPr txBox="1"/>
            <p:nvPr/>
          </p:nvSpPr>
          <p:spPr>
            <a:xfrm>
              <a:off x="7969404" y="2014067"/>
              <a:ext cx="1620957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1600" kern="1200" cap="none" spc="0" normalizeH="0" baseline="0" noProof="0" dirty="0" smtClean="0">
                  <a:solidFill>
                    <a:srgbClr val="00B05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关停教学班考勤</a:t>
              </a:r>
              <a:endParaRPr kumimoji="0" lang="zh-CN" altLang="en-US" sz="1600" kern="1200" cap="none" spc="0" normalizeH="0" baseline="0" noProof="0" dirty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98" y="3029202"/>
            <a:ext cx="8317550" cy="30341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9588" y="3810406"/>
            <a:ext cx="761905" cy="2238095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8314809" y="5149152"/>
            <a:ext cx="2132862" cy="338554"/>
            <a:chOff x="7672552" y="2014067"/>
            <a:chExt cx="2132862" cy="338554"/>
          </a:xfrm>
        </p:grpSpPr>
        <p:cxnSp>
          <p:nvCxnSpPr>
            <p:cNvPr id="36" name="直接箭头连接符 35"/>
            <p:cNvCxnSpPr/>
            <p:nvPr/>
          </p:nvCxnSpPr>
          <p:spPr>
            <a:xfrm>
              <a:off x="7672552" y="2352621"/>
              <a:ext cx="2132862" cy="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7825912" y="2014067"/>
              <a:ext cx="1826141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1600" kern="1200" cap="none" spc="0" normalizeH="0" baseline="0" noProof="0" dirty="0" smtClean="0">
                  <a:solidFill>
                    <a:srgbClr val="00B0F0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rPr>
                <a:t>变更学生考勤状态</a:t>
              </a:r>
              <a:endParaRPr kumimoji="0" lang="zh-CN" altLang="en-US" sz="1600" kern="1200" cap="none" spc="0" normalizeH="0" baseline="0" noProof="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cxnSp>
        <p:nvCxnSpPr>
          <p:cNvPr id="20" name="曲线连接符 19"/>
          <p:cNvCxnSpPr/>
          <p:nvPr/>
        </p:nvCxnSpPr>
        <p:spPr>
          <a:xfrm>
            <a:off x="1195631" y="3904999"/>
            <a:ext cx="5320783" cy="99442"/>
          </a:xfrm>
          <a:prstGeom prst="curvedConnector3">
            <a:avLst/>
          </a:prstGeom>
          <a:ln w="76200" cap="flat" cmpd="sng" algn="ctr">
            <a:solidFill>
              <a:srgbClr val="00B0F0"/>
            </a:solidFill>
            <a:prstDash val="lgDashDotDot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曲线连接符 37"/>
          <p:cNvCxnSpPr/>
          <p:nvPr/>
        </p:nvCxnSpPr>
        <p:spPr>
          <a:xfrm rot="16200000" flipH="1">
            <a:off x="6971844" y="4102714"/>
            <a:ext cx="1288508" cy="1142921"/>
          </a:xfrm>
          <a:prstGeom prst="curvedConnector3">
            <a:avLst/>
          </a:prstGeom>
          <a:ln w="76200" cap="flat" cmpd="sng" algn="ctr">
            <a:solidFill>
              <a:srgbClr val="00B0F0"/>
            </a:solidFill>
            <a:prstDash val="lgDashDotDot"/>
            <a:round/>
            <a:headEnd type="oval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42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7" descr="Grou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1455738"/>
            <a:ext cx="2212975" cy="431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5"/>
          <p:cNvSpPr>
            <a:spLocks noGrp="1"/>
          </p:cNvSpPr>
          <p:nvPr/>
        </p:nvSpPr>
        <p:spPr>
          <a:xfrm>
            <a:off x="0" y="6022975"/>
            <a:ext cx="2452688" cy="415925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①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微信扫学院微信企业号</a:t>
            </a:r>
          </a:p>
        </p:txBody>
      </p:sp>
      <p:pic>
        <p:nvPicPr>
          <p:cNvPr id="8196" name="图片 5" descr="0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513" y="3567113"/>
            <a:ext cx="1736725" cy="1700212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" name="直接箭头连接符 6"/>
          <p:cNvCxnSpPr>
            <a:endCxn id="8194" idx="3"/>
          </p:cNvCxnSpPr>
          <p:nvPr/>
        </p:nvCxnSpPr>
        <p:spPr>
          <a:xfrm>
            <a:off x="2092325" y="2601913"/>
            <a:ext cx="200025" cy="101282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>
            <a:spLocks noGrp="1"/>
          </p:cNvSpPr>
          <p:nvPr/>
        </p:nvSpPr>
        <p:spPr>
          <a:xfrm>
            <a:off x="1433513" y="5418138"/>
            <a:ext cx="1736725" cy="41592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行知学院微信企业号</a:t>
            </a:r>
          </a:p>
        </p:txBody>
      </p:sp>
      <p:pic>
        <p:nvPicPr>
          <p:cNvPr id="8199" name="图片 8" descr="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388" y="1455738"/>
            <a:ext cx="2152650" cy="4179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标题 5"/>
          <p:cNvSpPr>
            <a:spLocks noGrp="1"/>
          </p:cNvSpPr>
          <p:nvPr/>
        </p:nvSpPr>
        <p:spPr>
          <a:xfrm>
            <a:off x="2503488" y="5767388"/>
            <a:ext cx="3506788" cy="86677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j-cs"/>
                <a:sym typeface="+mn-ea"/>
              </a:rPr>
              <a:t>②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输入用户名、密码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（教工用户名为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8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位工号；学生用户名为学号；密码默认为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xzxy@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+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身份证后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6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位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）</a:t>
            </a:r>
          </a:p>
        </p:txBody>
      </p:sp>
      <p:pic>
        <p:nvPicPr>
          <p:cNvPr id="8201" name="图片 10" descr="未标题-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0363" y="1455738"/>
            <a:ext cx="2152650" cy="417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标题 5"/>
          <p:cNvSpPr>
            <a:spLocks noGrp="1"/>
          </p:cNvSpPr>
          <p:nvPr/>
        </p:nvSpPr>
        <p:spPr>
          <a:xfrm>
            <a:off x="5929313" y="5924550"/>
            <a:ext cx="1622425" cy="415925"/>
          </a:xfrm>
          <a:prstGeom prst="rect">
            <a:avLst/>
          </a:prstGeom>
        </p:spPr>
        <p:txBody>
          <a:bodyPr lIns="90000" tIns="46800" rIns="90000" bIns="46800" anchor="ctr">
            <a:normAutofit fontScale="92500" lnSpcReduction="2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j-cs"/>
                <a:sym typeface="+mn-ea"/>
              </a:rPr>
              <a:t>③</a:t>
            </a: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输入该微信号所绑定的手机号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5973763" y="2362200"/>
            <a:ext cx="704850" cy="7493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标题 5"/>
          <p:cNvSpPr>
            <a:spLocks noGrp="1"/>
          </p:cNvSpPr>
          <p:nvPr/>
        </p:nvSpPr>
        <p:spPr>
          <a:xfrm>
            <a:off x="7845425" y="5910263"/>
            <a:ext cx="2208213" cy="415925"/>
          </a:xfrm>
          <a:prstGeom prst="rect">
            <a:avLst/>
          </a:prstGeom>
        </p:spPr>
        <p:txBody>
          <a:bodyPr lIns="90000" tIns="46800" rIns="90000" bIns="46800" anchor="ctr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④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长按二维码，在弹出的提示框中选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“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关注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ea"/>
                <a:ea typeface="+mn-ea"/>
                <a:cs typeface="+mj-cs"/>
                <a:sym typeface="+mn-ea"/>
              </a:rPr>
              <a:t>”</a:t>
            </a:r>
          </a:p>
        </p:txBody>
      </p:sp>
      <p:pic>
        <p:nvPicPr>
          <p:cNvPr id="8205" name="图片 14" descr="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9863" y="1568450"/>
            <a:ext cx="2109787" cy="404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图片 15" descr="05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375" y="1568450"/>
            <a:ext cx="2109788" cy="404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标题 5"/>
          <p:cNvSpPr>
            <a:spLocks noGrp="1"/>
          </p:cNvSpPr>
          <p:nvPr/>
        </p:nvSpPr>
        <p:spPr>
          <a:xfrm>
            <a:off x="10053638" y="5880100"/>
            <a:ext cx="1949450" cy="415925"/>
          </a:xfrm>
          <a:prstGeom prst="rect">
            <a:avLst/>
          </a:prstGeom>
        </p:spPr>
        <p:txBody>
          <a:bodyPr lIns="90000" tIns="46800" rIns="90000" bIns="46800" anchor="ctr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j-cs"/>
                <a:sym typeface="+mn-ea"/>
              </a:rPr>
              <a:t>⑤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点击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“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关注</a:t>
            </a:r>
            <a:r>
              <a:rPr kumimoji="0" lang="en-US" altLang="zh-CN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”</a:t>
            </a: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即可</a:t>
            </a:r>
          </a:p>
        </p:txBody>
      </p:sp>
      <p:sp>
        <p:nvSpPr>
          <p:cNvPr id="19" name="标题 1"/>
          <p:cNvSpPr>
            <a:spLocks noGrp="1"/>
          </p:cNvSpPr>
          <p:nvPr>
            <p:ph type="title"/>
          </p:nvPr>
        </p:nvSpPr>
        <p:spPr>
          <a:xfrm>
            <a:off x="611188" y="317500"/>
            <a:ext cx="10969625" cy="706438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行知学院微信企业号关注流程</a:t>
            </a:r>
          </a:p>
        </p:txBody>
      </p:sp>
      <p:sp>
        <p:nvSpPr>
          <p:cNvPr id="21" name="矩形 20"/>
          <p:cNvSpPr/>
          <p:nvPr/>
        </p:nvSpPr>
        <p:spPr>
          <a:xfrm>
            <a:off x="38100" y="1320800"/>
            <a:ext cx="12117388" cy="44465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4" descr="0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0" y="1017588"/>
            <a:ext cx="2546350" cy="4881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标题 5"/>
          <p:cNvSpPr>
            <a:spLocks noGrp="1"/>
          </p:cNvSpPr>
          <p:nvPr/>
        </p:nvSpPr>
        <p:spPr>
          <a:xfrm>
            <a:off x="487363" y="6227763"/>
            <a:ext cx="1978025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2500" lnSpcReduction="100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网上办事大厅首页</a:t>
            </a:r>
            <a:endParaRPr kumimoji="0" lang="en-US" altLang="zh-CN" sz="13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（</a:t>
            </a:r>
            <a:r>
              <a:rPr kumimoji="0" lang="zh-CN" altLang="en-US" sz="13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ea"/>
                <a:ea typeface="+mj-ea"/>
                <a:cs typeface="+mn-cs"/>
                <a:sym typeface="+mn-ea"/>
              </a:rPr>
              <a:t>详见行知学院微信企业号关注流程</a:t>
            </a:r>
            <a:r>
              <a:rPr kumimoji="0" lang="zh-CN" altLang="en-US" sz="13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）</a:t>
            </a:r>
          </a:p>
        </p:txBody>
      </p:sp>
      <p:pic>
        <p:nvPicPr>
          <p:cNvPr id="10244" name="图片 3" descr="iPhoneX备份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877888"/>
            <a:ext cx="2655888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4" descr="iPhoneX备份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575" y="877888"/>
            <a:ext cx="2654300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5" descr="Grou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3738" y="819150"/>
            <a:ext cx="2678112" cy="521970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1" name="肘形连接符 6"/>
          <p:cNvCxnSpPr>
            <a:endCxn id="10245" idx="1"/>
          </p:cNvCxnSpPr>
          <p:nvPr/>
        </p:nvCxnSpPr>
        <p:spPr>
          <a:xfrm>
            <a:off x="3871913" y="3140075"/>
            <a:ext cx="2379663" cy="319088"/>
          </a:xfrm>
          <a:prstGeom prst="bentConnector3">
            <a:avLst>
              <a:gd name="adj1" fmla="val 400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连接符 7"/>
          <p:cNvCxnSpPr>
            <a:endCxn id="10245" idx="1"/>
          </p:cNvCxnSpPr>
          <p:nvPr/>
        </p:nvCxnSpPr>
        <p:spPr>
          <a:xfrm>
            <a:off x="4525963" y="3140075"/>
            <a:ext cx="4719638" cy="204788"/>
          </a:xfrm>
          <a:prstGeom prst="bentConnector3">
            <a:avLst>
              <a:gd name="adj1" fmla="val 497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标题 5"/>
          <p:cNvSpPr>
            <a:spLocks noGrp="1"/>
          </p:cNvSpPr>
          <p:nvPr/>
        </p:nvSpPr>
        <p:spPr>
          <a:xfrm>
            <a:off x="3233738" y="6227763"/>
            <a:ext cx="2678113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在主页点开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课堂考勤服务</a:t>
            </a:r>
          </a:p>
        </p:txBody>
      </p:sp>
      <p:sp>
        <p:nvSpPr>
          <p:cNvPr id="44" name="标题 5"/>
          <p:cNvSpPr>
            <a:spLocks noGrp="1"/>
          </p:cNvSpPr>
          <p:nvPr/>
        </p:nvSpPr>
        <p:spPr>
          <a:xfrm>
            <a:off x="6475413" y="6227763"/>
            <a:ext cx="2170113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任课老师可查看课堂考勤情况</a:t>
            </a:r>
          </a:p>
        </p:txBody>
      </p:sp>
      <p:sp>
        <p:nvSpPr>
          <p:cNvPr id="45" name="标题 5"/>
          <p:cNvSpPr>
            <a:spLocks noGrp="1"/>
          </p:cNvSpPr>
          <p:nvPr/>
        </p:nvSpPr>
        <p:spPr>
          <a:xfrm>
            <a:off x="9458325" y="6227763"/>
            <a:ext cx="2246313" cy="630238"/>
          </a:xfrm>
          <a:prstGeom prst="rect">
            <a:avLst/>
          </a:prstGeom>
        </p:spPr>
        <p:txBody>
          <a:bodyPr lIns="90000" tIns="46800" rIns="90000" bIns="46800" anchor="ctr">
            <a:normAutofit fontScale="97500"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班主任和辅导员可查看所带学生考勤情况</a:t>
            </a:r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620963" y="3692525"/>
            <a:ext cx="76993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标题 1"/>
          <p:cNvSpPr>
            <a:spLocks noGrp="1"/>
          </p:cNvSpPr>
          <p:nvPr>
            <p:ph type="title"/>
          </p:nvPr>
        </p:nvSpPr>
        <p:spPr>
          <a:xfrm>
            <a:off x="611188" y="173038"/>
            <a:ext cx="10969625" cy="704850"/>
          </a:xfrm>
        </p:spPr>
        <p:txBody>
          <a:bodyPr vert="horz" wrap="square" lIns="90000" tIns="46800" rIns="90000" bIns="46800" numCol="1" rtlCol="0" anchor="ctr" anchorCtr="0" compatLnSpc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战疫宝系统教师手机端核对签到情况操作步骤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322898" y="312420"/>
            <a:ext cx="10969625" cy="7064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rtlCol="0" anchor="ctr" anchorCtr="0" compatLnSpc="1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300" normalizeH="0" baseline="0" noProof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rPr>
              <a:t>座位二维码无法签到报修申请操作步骤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466850" y="2269490"/>
            <a:ext cx="2324100" cy="2895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55" y="1875155"/>
            <a:ext cx="2761615" cy="39306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6600" y="1665605"/>
            <a:ext cx="2614295" cy="4572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52015" y="1120775"/>
            <a:ext cx="73120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如无法扫描签到或发现座位二维码有损坏，可通过网上办事大厅报修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250950" y="5315585"/>
            <a:ext cx="2540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网上办事大厅首页</a:t>
            </a:r>
            <a:endParaRPr kumimoji="0" lang="en-US" altLang="zh-CN" sz="16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（</a:t>
            </a:r>
            <a:r>
              <a:rPr lang="zh-CN" altLang="en-US" sz="1600" b="1">
                <a:ln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ea"/>
                <a:ea typeface="+mj-ea"/>
                <a:sym typeface="+mn-ea"/>
              </a:rPr>
              <a:t>详见行知学院微信企业号关注流程</a:t>
            </a: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）</a:t>
            </a:r>
            <a:endParaRPr lang="zh-CN" altLang="en-US" sz="1600"/>
          </a:p>
        </p:txBody>
      </p:sp>
      <p:sp>
        <p:nvSpPr>
          <p:cNvPr id="11" name="文本框 10"/>
          <p:cNvSpPr txBox="1"/>
          <p:nvPr/>
        </p:nvSpPr>
        <p:spPr>
          <a:xfrm>
            <a:off x="4521200" y="5980430"/>
            <a:ext cx="29051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在办事大厅主页点开</a:t>
            </a:r>
            <a:endParaRPr kumimoji="0" lang="zh-CN" altLang="en-US" sz="1600" b="1" i="0" u="none" strike="noStrike" kern="1200" cap="none" spc="300" normalizeH="0" baseline="0" noProof="1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小标宋简体" pitchFamily="65" charset="-122"/>
              <a:ea typeface="方正小标宋简体" pitchFamily="65" charset="-122"/>
              <a:cs typeface="+mj-cs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spc="3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方正小标宋简体" pitchFamily="65" charset="-122"/>
                <a:ea typeface="方正小标宋简体" pitchFamily="65" charset="-122"/>
                <a:cs typeface="+mj-cs"/>
                <a:sym typeface="+mn-ea"/>
              </a:rPr>
              <a:t>设备报修申请</a:t>
            </a:r>
            <a:endParaRPr lang="zh-CN" altLang="en-US" sz="160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1055" y="3467735"/>
            <a:ext cx="1979930" cy="1936115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 flipV="1">
            <a:off x="8951595" y="5226050"/>
            <a:ext cx="682625" cy="27495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8033384" y="6273225"/>
            <a:ext cx="326072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dirty="0" smtClean="0"/>
              <a:t>填写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教室、座位和问题</a:t>
            </a:r>
            <a:r>
              <a:rPr lang="zh-CN" altLang="en-US" sz="1600" b="1" dirty="0" smtClean="0"/>
              <a:t>等信息</a:t>
            </a:r>
            <a:r>
              <a:rPr lang="zh-CN" altLang="en-US" sz="1600" b="1" dirty="0"/>
              <a:t>，并上传二维码照片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3919855" y="3794760"/>
            <a:ext cx="565150" cy="55372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7403465" y="3472815"/>
            <a:ext cx="843915" cy="1079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55287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a4737c0-29d6-49d1-b9ec-7f37ae31d55a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560,&quot;width&quot;:3660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521</Words>
  <Application>Microsoft Office PowerPoint</Application>
  <PresentationFormat>宽屏</PresentationFormat>
  <Paragraphs>77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方正小标宋简体</vt:lpstr>
      <vt:lpstr>黑体</vt:lpstr>
      <vt:lpstr>华文细黑</vt:lpstr>
      <vt:lpstr>微软雅黑</vt:lpstr>
      <vt:lpstr>Arial</vt:lpstr>
      <vt:lpstr>Calibri</vt:lpstr>
      <vt:lpstr>Wingdings</vt:lpstr>
      <vt:lpstr>Office 主题​​</vt:lpstr>
      <vt:lpstr>PowerPoint 演示文稿</vt:lpstr>
      <vt:lpstr>临时观察点位置、进出大楼行进示意图（例）</vt:lpstr>
      <vt:lpstr>战疫宝系统教师PC端核对签到情况操作步骤</vt:lpstr>
      <vt:lpstr>战疫宝系统教师PC端关停与变更操作步骤</vt:lpstr>
      <vt:lpstr>行知学院微信企业号关注流程</vt:lpstr>
      <vt:lpstr>战疫宝系统教师手机端核对签到情况操作步骤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znuljl</dc:creator>
  <cp:lastModifiedBy>李金良</cp:lastModifiedBy>
  <cp:revision>276</cp:revision>
  <cp:lastPrinted>2020-08-30T08:40:12Z</cp:lastPrinted>
  <dcterms:created xsi:type="dcterms:W3CDTF">2019-06-19T02:08:00Z</dcterms:created>
  <dcterms:modified xsi:type="dcterms:W3CDTF">2021-11-02T00:53:24Z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